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6" r:id="rId3"/>
    <p:sldId id="258" r:id="rId4"/>
    <p:sldId id="262" r:id="rId5"/>
    <p:sldId id="259" r:id="rId6"/>
    <p:sldId id="257" r:id="rId7"/>
    <p:sldId id="260" r:id="rId8"/>
    <p:sldId id="263" r:id="rId9"/>
    <p:sldId id="261" r:id="rId10"/>
    <p:sldId id="264" r:id="rId11"/>
    <p:sldId id="269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72rtRf8RMqjeIaOiO/T3jA==" hashData="Xm5xxFXMqNtfpV1F/uCabtliue0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E6B3D-D666-4A05-AE11-44098175C7A7}" type="datetimeFigureOut">
              <a:rPr lang="tr-TR" smtClean="0"/>
              <a:t>18.10.2013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417A2-5C48-423D-A17C-E08A3AAFE50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58761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E6B3D-D666-4A05-AE11-44098175C7A7}" type="datetimeFigureOut">
              <a:rPr lang="tr-TR" smtClean="0"/>
              <a:t>18.10.2013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417A2-5C48-423D-A17C-E08A3AAFE50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627112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E6B3D-D666-4A05-AE11-44098175C7A7}" type="datetimeFigureOut">
              <a:rPr lang="tr-TR" smtClean="0"/>
              <a:t>18.10.2013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417A2-5C48-423D-A17C-E08A3AAFE50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03420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E6B3D-D666-4A05-AE11-44098175C7A7}" type="datetimeFigureOut">
              <a:rPr lang="tr-TR" smtClean="0"/>
              <a:t>18.10.2013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417A2-5C48-423D-A17C-E08A3AAFE50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91908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E6B3D-D666-4A05-AE11-44098175C7A7}" type="datetimeFigureOut">
              <a:rPr lang="tr-TR" smtClean="0"/>
              <a:t>18.10.2013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417A2-5C48-423D-A17C-E08A3AAFE50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63759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E6B3D-D666-4A05-AE11-44098175C7A7}" type="datetimeFigureOut">
              <a:rPr lang="tr-TR" smtClean="0"/>
              <a:t>18.10.2013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417A2-5C48-423D-A17C-E08A3AAFE50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49428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E6B3D-D666-4A05-AE11-44098175C7A7}" type="datetimeFigureOut">
              <a:rPr lang="tr-TR" smtClean="0"/>
              <a:t>18.10.2013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417A2-5C48-423D-A17C-E08A3AAFE50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87561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E6B3D-D666-4A05-AE11-44098175C7A7}" type="datetimeFigureOut">
              <a:rPr lang="tr-TR" smtClean="0"/>
              <a:t>18.10.2013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417A2-5C48-423D-A17C-E08A3AAFE50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7534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E6B3D-D666-4A05-AE11-44098175C7A7}" type="datetimeFigureOut">
              <a:rPr lang="tr-TR" smtClean="0"/>
              <a:t>18.10.2013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417A2-5C48-423D-A17C-E08A3AAFE50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6474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E6B3D-D666-4A05-AE11-44098175C7A7}" type="datetimeFigureOut">
              <a:rPr lang="tr-TR" smtClean="0"/>
              <a:t>18.10.2013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417A2-5C48-423D-A17C-E08A3AAFE50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72951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E6B3D-D666-4A05-AE11-44098175C7A7}" type="datetimeFigureOut">
              <a:rPr lang="tr-TR" smtClean="0"/>
              <a:t>18.10.2013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417A2-5C48-423D-A17C-E08A3AAFE50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32209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5E6B3D-D666-4A05-AE11-44098175C7A7}" type="datetimeFigureOut">
              <a:rPr lang="tr-TR" smtClean="0"/>
              <a:t>18.10.2013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8417A2-5C48-423D-A17C-E08A3AAFE50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15311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79512" y="4797152"/>
            <a:ext cx="8784976" cy="1815882"/>
          </a:xfrm>
          <a:prstGeom prst="rect">
            <a:avLst/>
          </a:prstGeo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2800" b="1" dirty="0" smtClean="0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2800" b="1" dirty="0" smtClean="0">
                <a:solidFill>
                  <a:srgbClr val="FF0000"/>
                </a:solidFill>
              </a:rPr>
              <a:t>UZMAN İLKÖĞRETİM MATEMATİK ÖĞRETMENİ 						omeraskerden@hotmail.com.tr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2375756" y="404664"/>
            <a:ext cx="4392488" cy="1512168"/>
          </a:xfrm>
          <a:prstGeom prst="rect">
            <a:avLst/>
          </a:prstGeo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FF0000"/>
                </a:solidFill>
              </a:rPr>
              <a:t>ZİHİNDEN </a:t>
            </a:r>
          </a:p>
          <a:p>
            <a:pPr algn="ctr"/>
            <a:r>
              <a:rPr lang="tr-TR" sz="3200" b="1" dirty="0" smtClean="0">
                <a:solidFill>
                  <a:srgbClr val="FF0000"/>
                </a:solidFill>
              </a:rPr>
              <a:t>TOPLAMA YÖNTEMLERİ</a:t>
            </a:r>
            <a:endParaRPr lang="tr-T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03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5643000" y="6488668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3" name="Metin kutusu 2"/>
          <p:cNvSpPr txBox="1"/>
          <p:nvPr/>
        </p:nvSpPr>
        <p:spPr>
          <a:xfrm>
            <a:off x="179512" y="126812"/>
            <a:ext cx="8856984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ÖRNEK-1 :  </a:t>
            </a:r>
            <a:r>
              <a:rPr lang="tr-TR" sz="2000" b="1" dirty="0" smtClean="0"/>
              <a:t>26+43 Sayılarının toplamını  ‘’</a:t>
            </a:r>
            <a:r>
              <a:rPr lang="tr-TR" sz="2000" b="1" dirty="0" smtClean="0">
                <a:solidFill>
                  <a:srgbClr val="FF0000"/>
                </a:solidFill>
              </a:rPr>
              <a:t> </a:t>
            </a:r>
            <a:r>
              <a:rPr lang="tr-TR" sz="2000" b="1" dirty="0">
                <a:solidFill>
                  <a:srgbClr val="FF0000"/>
                </a:solidFill>
              </a:rPr>
              <a:t>En yakın onluğa yuvarlayıp topla, farkı çıkar zihinden toplama yöntemi </a:t>
            </a:r>
            <a:r>
              <a:rPr lang="tr-TR" sz="2000" b="1" dirty="0" smtClean="0"/>
              <a:t>’’ stratejisini kullanarak yapınız. </a:t>
            </a:r>
            <a:endParaRPr lang="tr-TR" sz="2000" b="1" dirty="0"/>
          </a:p>
        </p:txBody>
      </p:sp>
      <p:sp>
        <p:nvSpPr>
          <p:cNvPr id="4" name="Dikdörtgen 3"/>
          <p:cNvSpPr/>
          <p:nvPr/>
        </p:nvSpPr>
        <p:spPr>
          <a:xfrm>
            <a:off x="1475656" y="1124744"/>
            <a:ext cx="626469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/>
              <a:t>26  </a:t>
            </a:r>
            <a:r>
              <a:rPr lang="tr-TR" sz="2000" b="1" dirty="0"/>
              <a:t>sayısı </a:t>
            </a:r>
            <a:r>
              <a:rPr lang="tr-TR" sz="2000" b="1" dirty="0" smtClean="0"/>
              <a:t>30’a </a:t>
            </a:r>
            <a:r>
              <a:rPr lang="tr-TR" sz="2000" b="1" dirty="0"/>
              <a:t>Yuvarlanır. En yakın onluk</a:t>
            </a:r>
          </a:p>
          <a:p>
            <a:r>
              <a:rPr lang="tr-TR" sz="2000" b="1" dirty="0" smtClean="0"/>
              <a:t>30-26=4</a:t>
            </a:r>
          </a:p>
          <a:p>
            <a:r>
              <a:rPr lang="tr-TR" sz="2000" b="1" dirty="0" smtClean="0"/>
              <a:t>26+43 =  30 +43-4</a:t>
            </a:r>
          </a:p>
          <a:p>
            <a:r>
              <a:rPr lang="tr-TR" sz="2000" b="1" dirty="0" smtClean="0"/>
              <a:t>            =  73-4</a:t>
            </a:r>
          </a:p>
          <a:p>
            <a:r>
              <a:rPr lang="tr-TR" sz="2000" b="1" dirty="0"/>
              <a:t> </a:t>
            </a:r>
            <a:r>
              <a:rPr lang="tr-TR" sz="2000" b="1" dirty="0" smtClean="0"/>
              <a:t>           =  69</a:t>
            </a:r>
            <a:endParaRPr lang="tr-TR" sz="2000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179512" y="3418581"/>
            <a:ext cx="8856984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ÖRNEK-2 :  </a:t>
            </a:r>
            <a:r>
              <a:rPr lang="tr-TR" sz="2000" b="1" dirty="0" smtClean="0"/>
              <a:t>64+58 Sayılarının toplamını  ‘’</a:t>
            </a:r>
            <a:r>
              <a:rPr lang="tr-TR" sz="2000" b="1" dirty="0" smtClean="0">
                <a:solidFill>
                  <a:srgbClr val="FF0000"/>
                </a:solidFill>
              </a:rPr>
              <a:t> </a:t>
            </a:r>
            <a:r>
              <a:rPr lang="tr-TR" sz="2000" b="1" dirty="0">
                <a:solidFill>
                  <a:srgbClr val="FF0000"/>
                </a:solidFill>
              </a:rPr>
              <a:t>En yakın onluğa yuvarlayıp topla, farkı çıkar zihinden toplama yöntemi </a:t>
            </a:r>
            <a:r>
              <a:rPr lang="tr-TR" sz="2000" b="1" dirty="0" smtClean="0"/>
              <a:t>’’ stratejisini kullanarak yapınız. </a:t>
            </a:r>
            <a:endParaRPr lang="tr-TR" sz="2000" b="1" dirty="0"/>
          </a:p>
        </p:txBody>
      </p:sp>
      <p:sp>
        <p:nvSpPr>
          <p:cNvPr id="6" name="Dikdörtgen 5"/>
          <p:cNvSpPr/>
          <p:nvPr/>
        </p:nvSpPr>
        <p:spPr>
          <a:xfrm>
            <a:off x="2267744" y="4509120"/>
            <a:ext cx="4411144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/>
              <a:t> </a:t>
            </a:r>
            <a:r>
              <a:rPr lang="tr-TR" sz="2000" b="1" dirty="0" smtClean="0"/>
              <a:t>58 sayısı 60’a Yuvarlanır. En yakın onluk</a:t>
            </a:r>
          </a:p>
          <a:p>
            <a:r>
              <a:rPr lang="tr-TR" sz="2000" b="1" dirty="0" smtClean="0"/>
              <a:t>60-58=2</a:t>
            </a:r>
          </a:p>
          <a:p>
            <a:r>
              <a:rPr lang="tr-TR" sz="2000" b="1" dirty="0" smtClean="0"/>
              <a:t>64+58=64+60-2</a:t>
            </a:r>
          </a:p>
          <a:p>
            <a:r>
              <a:rPr lang="tr-TR" sz="2000" b="1" dirty="0" smtClean="0"/>
              <a:t>             =124-2</a:t>
            </a:r>
          </a:p>
          <a:p>
            <a:r>
              <a:rPr lang="tr-TR" sz="2000" b="1" dirty="0"/>
              <a:t> </a:t>
            </a:r>
            <a:r>
              <a:rPr lang="tr-TR" sz="2000" b="1" dirty="0" smtClean="0"/>
              <a:t>            =122 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835690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79512" y="4797152"/>
            <a:ext cx="8784976" cy="1815882"/>
          </a:xfrm>
          <a:prstGeom prst="rect">
            <a:avLst/>
          </a:prstGeo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2800" b="1" dirty="0" smtClean="0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2800" b="1" dirty="0" smtClean="0">
                <a:solidFill>
                  <a:srgbClr val="FF0000"/>
                </a:solidFill>
              </a:rPr>
              <a:t>UZMAN İLKÖĞRETİM MATEMATİK ÖĞRETMENİ 						omeraskerden@hotmail.com.tr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2375756" y="404664"/>
            <a:ext cx="4392488" cy="1512168"/>
          </a:xfrm>
          <a:prstGeom prst="rect">
            <a:avLst/>
          </a:prstGeo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smtClean="0">
                <a:solidFill>
                  <a:srgbClr val="FF0000"/>
                </a:solidFill>
              </a:rPr>
              <a:t>hazırlayan</a:t>
            </a:r>
            <a:endParaRPr lang="tr-TR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178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259632" y="1916832"/>
            <a:ext cx="6840760" cy="20882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/>
              <a:t>DOĞAL SAYILARDA </a:t>
            </a:r>
          </a:p>
          <a:p>
            <a:pPr algn="ctr"/>
            <a:r>
              <a:rPr lang="tr-TR" sz="3600" b="1" dirty="0" smtClean="0"/>
              <a:t>ZİHİNDEN TOPLAMA YÖNTEMLERİ</a:t>
            </a:r>
            <a:endParaRPr lang="tr-TR" sz="3600" b="1" dirty="0"/>
          </a:p>
        </p:txBody>
      </p:sp>
    </p:spTree>
    <p:extLst>
      <p:ext uri="{BB962C8B-B14F-4D97-AF65-F5344CB8AC3E}">
        <p14:creationId xmlns:p14="http://schemas.microsoft.com/office/powerpoint/2010/main" val="3376976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79512" y="126812"/>
            <a:ext cx="8856984" cy="193899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buAutoNum type="arabicParenR"/>
            </a:pPr>
            <a:r>
              <a:rPr lang="tr-TR" sz="2000" b="1" dirty="0" smtClean="0">
                <a:solidFill>
                  <a:srgbClr val="FF0000"/>
                </a:solidFill>
              </a:rPr>
              <a:t> Onları topla,Birleri topla, birleştir zihinden toplama yöntemi:  </a:t>
            </a:r>
            <a:r>
              <a:rPr lang="tr-TR" sz="2000" b="1" dirty="0" smtClean="0"/>
              <a:t>Toplama işleminde verilen terimleri onluk ve birlik olarak ayırıp yazarız. Birlikler onluk olacak şekilde ayarlanır. </a:t>
            </a:r>
          </a:p>
          <a:p>
            <a:r>
              <a:rPr lang="tr-TR" sz="2000" b="1" dirty="0" smtClean="0"/>
              <a:t>a) Önce onlukları topla,</a:t>
            </a:r>
          </a:p>
          <a:p>
            <a:r>
              <a:rPr lang="tr-TR" sz="2000" b="1" dirty="0" smtClean="0"/>
              <a:t>b) Sonra birlikleri topla,</a:t>
            </a:r>
          </a:p>
          <a:p>
            <a:r>
              <a:rPr lang="tr-TR" sz="2000" b="1" dirty="0" smtClean="0"/>
              <a:t>c)  Toplananları birleştir.</a:t>
            </a:r>
            <a:endParaRPr lang="tr-TR" sz="2000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57" y="2193911"/>
            <a:ext cx="5457825" cy="431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6444207" y="3843493"/>
            <a:ext cx="212429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/>
              <a:t>27+24=20+7+20+4</a:t>
            </a:r>
          </a:p>
          <a:p>
            <a:r>
              <a:rPr lang="tr-TR" sz="2000" b="1" dirty="0" smtClean="0"/>
              <a:t>           =40+11</a:t>
            </a:r>
          </a:p>
          <a:p>
            <a:r>
              <a:rPr lang="tr-TR" sz="2000" b="1" dirty="0"/>
              <a:t> </a:t>
            </a:r>
            <a:r>
              <a:rPr lang="tr-TR" sz="2000" b="1" dirty="0" smtClean="0"/>
              <a:t>          =51</a:t>
            </a:r>
            <a:endParaRPr lang="tr-TR" sz="2000" b="1" dirty="0"/>
          </a:p>
        </p:txBody>
      </p:sp>
      <p:sp>
        <p:nvSpPr>
          <p:cNvPr id="4" name="Metin kutusu 3"/>
          <p:cNvSpPr txBox="1"/>
          <p:nvPr/>
        </p:nvSpPr>
        <p:spPr>
          <a:xfrm>
            <a:off x="5643000" y="6488668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835690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5643000" y="6488668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3" name="Metin kutusu 2"/>
          <p:cNvSpPr txBox="1"/>
          <p:nvPr/>
        </p:nvSpPr>
        <p:spPr>
          <a:xfrm>
            <a:off x="179512" y="126812"/>
            <a:ext cx="8856984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ÖRNEK-1 :  </a:t>
            </a:r>
            <a:r>
              <a:rPr lang="tr-TR" sz="2000" b="1" dirty="0" smtClean="0"/>
              <a:t>38+42 Sayılarının toplamını  ‘’</a:t>
            </a:r>
            <a:r>
              <a:rPr lang="tr-TR" sz="2000" b="1" dirty="0" smtClean="0">
                <a:solidFill>
                  <a:srgbClr val="FF0000"/>
                </a:solidFill>
              </a:rPr>
              <a:t> Onları topla,Birleri topla, birleştir zihinden toplama yöntemi</a:t>
            </a:r>
            <a:r>
              <a:rPr lang="tr-TR" sz="2000" b="1" dirty="0" smtClean="0"/>
              <a:t>’’ stratejisini kullanarak yapınız. </a:t>
            </a:r>
            <a:endParaRPr lang="tr-TR" sz="2000" b="1" dirty="0"/>
          </a:p>
        </p:txBody>
      </p:sp>
      <p:sp>
        <p:nvSpPr>
          <p:cNvPr id="4" name="Dikdörtgen 3"/>
          <p:cNvSpPr/>
          <p:nvPr/>
        </p:nvSpPr>
        <p:spPr>
          <a:xfrm>
            <a:off x="3203848" y="1268760"/>
            <a:ext cx="39604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 	</a:t>
            </a:r>
            <a:r>
              <a:rPr lang="tr-TR" sz="2400" b="1" dirty="0" smtClean="0"/>
              <a:t>38= 30 + 8</a:t>
            </a:r>
          </a:p>
          <a:p>
            <a:r>
              <a:rPr lang="tr-TR" sz="2400" b="1" dirty="0" smtClean="0"/>
              <a:t>+           42= 40 + 2</a:t>
            </a:r>
          </a:p>
          <a:p>
            <a:r>
              <a:rPr lang="tr-TR" sz="2400" b="1" dirty="0" smtClean="0"/>
              <a:t>______________</a:t>
            </a:r>
          </a:p>
          <a:p>
            <a:r>
              <a:rPr lang="tr-TR" sz="2400" b="1" dirty="0" smtClean="0"/>
              <a:t>     38+42=70+10</a:t>
            </a:r>
          </a:p>
          <a:p>
            <a:r>
              <a:rPr lang="tr-TR" sz="2400" b="1" dirty="0" smtClean="0"/>
              <a:t>     38+42=80</a:t>
            </a:r>
            <a:endParaRPr lang="tr-TR" sz="24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179512" y="3450826"/>
            <a:ext cx="8856984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ÖRNEK-2 :  </a:t>
            </a:r>
            <a:r>
              <a:rPr lang="tr-TR" sz="2000" b="1" dirty="0" smtClean="0"/>
              <a:t>46+45 Sayılarının toplamını  ‘’</a:t>
            </a:r>
            <a:r>
              <a:rPr lang="tr-TR" sz="2000" b="1" dirty="0" smtClean="0">
                <a:solidFill>
                  <a:srgbClr val="FF0000"/>
                </a:solidFill>
              </a:rPr>
              <a:t> Onları topla,Birleri topla, birleştir zihinden toplama yöntemi</a:t>
            </a:r>
            <a:r>
              <a:rPr lang="tr-TR" sz="2000" b="1" dirty="0" smtClean="0"/>
              <a:t>’’ stratejisini kullanarak yapınız. </a:t>
            </a:r>
            <a:endParaRPr lang="tr-TR" sz="2000" b="1" dirty="0"/>
          </a:p>
        </p:txBody>
      </p:sp>
      <p:sp>
        <p:nvSpPr>
          <p:cNvPr id="6" name="Dikdörtgen 5"/>
          <p:cNvSpPr/>
          <p:nvPr/>
        </p:nvSpPr>
        <p:spPr>
          <a:xfrm>
            <a:off x="2915816" y="4362580"/>
            <a:ext cx="39604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 	</a:t>
            </a:r>
            <a:r>
              <a:rPr lang="tr-TR" sz="2400" b="1" dirty="0" smtClean="0"/>
              <a:t>46= 40 + 6</a:t>
            </a:r>
          </a:p>
          <a:p>
            <a:r>
              <a:rPr lang="tr-TR" sz="2400" b="1" dirty="0" smtClean="0"/>
              <a:t> +	45= 40 + 5</a:t>
            </a:r>
          </a:p>
          <a:p>
            <a:r>
              <a:rPr lang="tr-TR" sz="2400" b="1" dirty="0" smtClean="0"/>
              <a:t>__________________</a:t>
            </a:r>
          </a:p>
          <a:p>
            <a:r>
              <a:rPr lang="tr-TR" sz="2400" b="1" dirty="0" smtClean="0"/>
              <a:t>  46+45=80+11</a:t>
            </a:r>
          </a:p>
          <a:p>
            <a:r>
              <a:rPr lang="tr-TR" sz="2400" b="1" dirty="0" smtClean="0"/>
              <a:t>  46+45=91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835690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44824"/>
            <a:ext cx="5655004" cy="464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5643000" y="6488668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4" name="Metin kutusu 3"/>
          <p:cNvSpPr txBox="1"/>
          <p:nvPr/>
        </p:nvSpPr>
        <p:spPr>
          <a:xfrm>
            <a:off x="179512" y="126812"/>
            <a:ext cx="8856984" cy="16312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2) Onları topla,Birleri topla zihinden toplama yöntemi: </a:t>
            </a:r>
            <a:r>
              <a:rPr lang="tr-TR" sz="2000" b="1" dirty="0" smtClean="0"/>
              <a:t>Toplama işleminde verilen terimlerden birini  onluk ve birlik olarak ayırıp yazarız. Onlukları toplamaya kattıktan sonra birlikleri toplama ekleriz.</a:t>
            </a:r>
          </a:p>
          <a:p>
            <a:r>
              <a:rPr lang="tr-TR" sz="2000" b="1" dirty="0" smtClean="0"/>
              <a:t>a) Önce ilk sayıyı onluklarla topla,</a:t>
            </a:r>
          </a:p>
          <a:p>
            <a:r>
              <a:rPr lang="tr-TR" sz="2000" b="1" dirty="0" smtClean="0"/>
              <a:t>b) Sonra birlikler ile  topla,</a:t>
            </a:r>
          </a:p>
        </p:txBody>
      </p:sp>
      <p:sp>
        <p:nvSpPr>
          <p:cNvPr id="5" name="Dikdörtgen 4"/>
          <p:cNvSpPr/>
          <p:nvPr/>
        </p:nvSpPr>
        <p:spPr>
          <a:xfrm>
            <a:off x="6282950" y="2996952"/>
            <a:ext cx="225414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/>
              <a:t>27+24=27+10+10+4</a:t>
            </a:r>
          </a:p>
          <a:p>
            <a:r>
              <a:rPr lang="tr-TR" sz="2000" b="1" dirty="0" smtClean="0"/>
              <a:t>           =47+4</a:t>
            </a:r>
          </a:p>
          <a:p>
            <a:r>
              <a:rPr lang="tr-TR" sz="2000" b="1" dirty="0"/>
              <a:t> </a:t>
            </a:r>
            <a:r>
              <a:rPr lang="tr-TR" sz="2000" b="1" dirty="0" smtClean="0"/>
              <a:t>          =51</a:t>
            </a:r>
            <a:endParaRPr lang="tr-TR" sz="2000" b="1" dirty="0"/>
          </a:p>
        </p:txBody>
      </p:sp>
      <p:sp>
        <p:nvSpPr>
          <p:cNvPr id="6" name="Dikdörtgen 5"/>
          <p:cNvSpPr/>
          <p:nvPr/>
        </p:nvSpPr>
        <p:spPr>
          <a:xfrm>
            <a:off x="6459228" y="5157192"/>
            <a:ext cx="225414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/>
              <a:t>27+24=24+10+10+7</a:t>
            </a:r>
          </a:p>
          <a:p>
            <a:r>
              <a:rPr lang="tr-TR" sz="2000" b="1" dirty="0" smtClean="0"/>
              <a:t>           =44+7</a:t>
            </a:r>
          </a:p>
          <a:p>
            <a:r>
              <a:rPr lang="tr-TR" sz="2000" b="1" dirty="0"/>
              <a:t> </a:t>
            </a:r>
            <a:r>
              <a:rPr lang="tr-TR" sz="2000" b="1" dirty="0" smtClean="0"/>
              <a:t>          =51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835690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643000" y="6488668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179512" y="126812"/>
            <a:ext cx="8856984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ÖRNEK-1 :  </a:t>
            </a:r>
            <a:r>
              <a:rPr lang="tr-TR" sz="2000" b="1" dirty="0" smtClean="0"/>
              <a:t>48+52 Sayılarının toplamını  ‘’</a:t>
            </a:r>
            <a:r>
              <a:rPr lang="tr-TR" sz="2000" b="1" dirty="0" smtClean="0">
                <a:solidFill>
                  <a:srgbClr val="FF0000"/>
                </a:solidFill>
              </a:rPr>
              <a:t> Onları topla,Birleri topla zihinden toplama yöntemi</a:t>
            </a:r>
            <a:r>
              <a:rPr lang="tr-TR" sz="2000" b="1" dirty="0" smtClean="0"/>
              <a:t>’’ stratejisini kullanarak yapınız. </a:t>
            </a:r>
            <a:endParaRPr lang="tr-TR" sz="2000" b="1" dirty="0"/>
          </a:p>
        </p:txBody>
      </p:sp>
      <p:sp>
        <p:nvSpPr>
          <p:cNvPr id="2" name="Dikdörtgen 1"/>
          <p:cNvSpPr/>
          <p:nvPr/>
        </p:nvSpPr>
        <p:spPr>
          <a:xfrm>
            <a:off x="2555776" y="1268760"/>
            <a:ext cx="419698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 </a:t>
            </a:r>
            <a:r>
              <a:rPr lang="tr-TR" sz="2400" b="1" dirty="0" smtClean="0"/>
              <a:t>48+52 =48+10+10+10+10+10+2</a:t>
            </a:r>
          </a:p>
          <a:p>
            <a:r>
              <a:rPr lang="tr-TR" sz="2400" b="1" dirty="0"/>
              <a:t>	</a:t>
            </a:r>
            <a:r>
              <a:rPr lang="tr-TR" sz="2400" b="1" dirty="0" smtClean="0"/>
              <a:t>=98+2</a:t>
            </a:r>
          </a:p>
          <a:p>
            <a:r>
              <a:rPr lang="tr-TR" sz="2400" b="1" dirty="0" smtClean="0"/>
              <a:t>	=100</a:t>
            </a:r>
            <a:endParaRPr lang="tr-TR" sz="24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179511" y="3128317"/>
            <a:ext cx="8856984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ÖRNEK-2 :  </a:t>
            </a:r>
            <a:r>
              <a:rPr lang="tr-TR" sz="2000" b="1" dirty="0" smtClean="0"/>
              <a:t>45+54 Sayılarının toplamını  ‘’</a:t>
            </a:r>
            <a:r>
              <a:rPr lang="tr-TR" sz="2000" b="1" dirty="0" smtClean="0">
                <a:solidFill>
                  <a:srgbClr val="FF0000"/>
                </a:solidFill>
              </a:rPr>
              <a:t> Onları topla,Birleri topla zihinden toplama yöntemi</a:t>
            </a:r>
            <a:r>
              <a:rPr lang="tr-TR" sz="2000" b="1" dirty="0" smtClean="0"/>
              <a:t>’’ stratejisini kullanarak yapınız. </a:t>
            </a:r>
            <a:endParaRPr lang="tr-TR" sz="2000" b="1" dirty="0"/>
          </a:p>
        </p:txBody>
      </p:sp>
      <p:sp>
        <p:nvSpPr>
          <p:cNvPr id="8" name="Dikdörtgen 7"/>
          <p:cNvSpPr/>
          <p:nvPr/>
        </p:nvSpPr>
        <p:spPr>
          <a:xfrm>
            <a:off x="2509512" y="4437112"/>
            <a:ext cx="419698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 </a:t>
            </a:r>
            <a:r>
              <a:rPr lang="tr-TR" sz="2400" b="1" dirty="0" smtClean="0"/>
              <a:t>45+54 =45+10+10+10+10+10+4</a:t>
            </a:r>
          </a:p>
          <a:p>
            <a:r>
              <a:rPr lang="tr-TR" sz="2400" b="1" dirty="0"/>
              <a:t>	</a:t>
            </a:r>
            <a:r>
              <a:rPr lang="tr-TR" sz="2400" b="1" dirty="0" smtClean="0"/>
              <a:t>=95+4</a:t>
            </a:r>
          </a:p>
          <a:p>
            <a:r>
              <a:rPr lang="tr-TR" sz="2400" b="1" dirty="0" smtClean="0"/>
              <a:t>	=99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835690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  <p:bldP spid="7" grpId="0" animBg="1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738" y="1916832"/>
            <a:ext cx="4965112" cy="4571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5643000" y="6488668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4" name="Metin kutusu 3"/>
          <p:cNvSpPr txBox="1"/>
          <p:nvPr/>
        </p:nvSpPr>
        <p:spPr>
          <a:xfrm>
            <a:off x="179512" y="126812"/>
            <a:ext cx="8856984" cy="132343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3) Onu referans alarak parçala  zihinden toplama yöntemi: </a:t>
            </a:r>
            <a:r>
              <a:rPr lang="tr-TR" sz="2000" b="1" dirty="0" smtClean="0"/>
              <a:t>Toplama işleminde verilen terimlerden birini  diğer sayıyı ona tamamlayacak şekilde parçalarız.</a:t>
            </a:r>
          </a:p>
          <a:p>
            <a:r>
              <a:rPr lang="tr-TR" sz="2000" b="1" dirty="0" smtClean="0"/>
              <a:t>a) Önce sayılardan biri diğerini onluğa tamamlayacak şekilde parçalanır.</a:t>
            </a:r>
          </a:p>
          <a:p>
            <a:r>
              <a:rPr lang="tr-TR" sz="2000" b="1" dirty="0" smtClean="0"/>
              <a:t>b) Sonra uygun parçalar toplanır.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6282949" y="3501008"/>
            <a:ext cx="186621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/>
              <a:t>27+24=27+3+21</a:t>
            </a:r>
          </a:p>
          <a:p>
            <a:r>
              <a:rPr lang="tr-TR" sz="2000" b="1" dirty="0" smtClean="0"/>
              <a:t>           =30+21</a:t>
            </a:r>
          </a:p>
          <a:p>
            <a:r>
              <a:rPr lang="tr-TR" sz="2000" b="1" dirty="0"/>
              <a:t> </a:t>
            </a:r>
            <a:r>
              <a:rPr lang="tr-TR" sz="2000" b="1" dirty="0" smtClean="0"/>
              <a:t>          =51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835690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5643000" y="6488668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3" name="Metin kutusu 2"/>
          <p:cNvSpPr txBox="1"/>
          <p:nvPr/>
        </p:nvSpPr>
        <p:spPr>
          <a:xfrm>
            <a:off x="179512" y="126812"/>
            <a:ext cx="8856984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ÖRNEK-1 :  </a:t>
            </a:r>
            <a:r>
              <a:rPr lang="tr-TR" sz="2000" b="1" dirty="0" smtClean="0"/>
              <a:t>74+26 Sayılarının toplamını  ‘’</a:t>
            </a:r>
            <a:r>
              <a:rPr lang="tr-TR" sz="2000" b="1" dirty="0" smtClean="0">
                <a:solidFill>
                  <a:srgbClr val="FF0000"/>
                </a:solidFill>
              </a:rPr>
              <a:t> Onu referans alarak parçala zihinden toplama yöntemi </a:t>
            </a:r>
            <a:r>
              <a:rPr lang="tr-TR" sz="2000" b="1" dirty="0" smtClean="0"/>
              <a:t>’’ stratejisini kullanarak yapınız. </a:t>
            </a:r>
            <a:endParaRPr lang="tr-TR" sz="20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1815" y="1700808"/>
            <a:ext cx="3548857" cy="1217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179512" y="3429000"/>
            <a:ext cx="8856984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ÖRNEK-2 :  </a:t>
            </a:r>
            <a:r>
              <a:rPr lang="tr-TR" sz="2000" b="1" dirty="0" smtClean="0"/>
              <a:t>42+35 Sayılarının toplamını  ‘’</a:t>
            </a:r>
            <a:r>
              <a:rPr lang="tr-TR" sz="2000" b="1" dirty="0" smtClean="0">
                <a:solidFill>
                  <a:srgbClr val="FF0000"/>
                </a:solidFill>
              </a:rPr>
              <a:t> Onu referans alarak zihinden toplama yöntemi </a:t>
            </a:r>
            <a:r>
              <a:rPr lang="tr-TR" sz="2000" b="1" dirty="0" smtClean="0"/>
              <a:t>’’ stratejisini kullanarak yapınız. </a:t>
            </a:r>
            <a:endParaRPr lang="tr-TR" sz="2000" b="1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8244" y="5121582"/>
            <a:ext cx="3368561" cy="1277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2201814" y="1025034"/>
            <a:ext cx="37783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26 sayısı 20 ve 6 olarak parçalanır.</a:t>
            </a:r>
            <a:endParaRPr lang="tr-TR" sz="2000" b="1" dirty="0"/>
          </a:p>
        </p:txBody>
      </p:sp>
      <p:sp>
        <p:nvSpPr>
          <p:cNvPr id="9" name="Metin kutusu 8"/>
          <p:cNvSpPr txBox="1"/>
          <p:nvPr/>
        </p:nvSpPr>
        <p:spPr>
          <a:xfrm>
            <a:off x="1984353" y="4334675"/>
            <a:ext cx="39129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35  Sayısı 27 ve 8 olarak parçalanır.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835690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4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5643000" y="6488668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4" name="Metin kutusu 3"/>
          <p:cNvSpPr txBox="1"/>
          <p:nvPr/>
        </p:nvSpPr>
        <p:spPr>
          <a:xfrm>
            <a:off x="179512" y="126812"/>
            <a:ext cx="8856984" cy="193899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4</a:t>
            </a:r>
            <a:r>
              <a:rPr lang="tr-TR" sz="2000" b="1" dirty="0" smtClean="0">
                <a:solidFill>
                  <a:srgbClr val="FF0000"/>
                </a:solidFill>
              </a:rPr>
              <a:t>) En yakın onluğa yuvarlayıp topla, farkı çıkar zihinden toplama yöntemi: </a:t>
            </a:r>
            <a:r>
              <a:rPr lang="tr-TR" sz="2000" b="1" dirty="0" smtClean="0"/>
              <a:t>Toplama işleminde verilen terimlerden biri  diğer sayıyı  göre onluğa daha yakındır. Bu sayı en yakın onluğa yuvarlanır. Diğer sayı ile toplanır. </a:t>
            </a:r>
          </a:p>
          <a:p>
            <a:r>
              <a:rPr lang="tr-TR" sz="2000" b="1" dirty="0" smtClean="0"/>
              <a:t>a) Önce sayılardan biri diğerine göre onluğa daha yakındır. Bu sayı en yakın onluğa yuvarlanır.</a:t>
            </a:r>
          </a:p>
          <a:p>
            <a:r>
              <a:rPr lang="tr-TR" sz="2000" b="1" dirty="0" smtClean="0"/>
              <a:t>b) Sonra fark toplamdan çıkarılır.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6282948" y="3956803"/>
            <a:ext cx="181652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/>
              <a:t>27+24=30+24-3</a:t>
            </a:r>
          </a:p>
          <a:p>
            <a:r>
              <a:rPr lang="tr-TR" sz="2000" b="1" dirty="0" smtClean="0"/>
              <a:t>           =54-3</a:t>
            </a:r>
          </a:p>
          <a:p>
            <a:r>
              <a:rPr lang="tr-TR" sz="2000" b="1" dirty="0"/>
              <a:t> </a:t>
            </a:r>
            <a:r>
              <a:rPr lang="tr-TR" sz="2000" b="1" dirty="0" smtClean="0"/>
              <a:t>          =51</a:t>
            </a:r>
            <a:endParaRPr lang="tr-TR" sz="2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40548"/>
            <a:ext cx="4991100" cy="444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5690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477</Words>
  <Application>Microsoft Office PowerPoint</Application>
  <PresentationFormat>Ekran Gösterisi (4:3)</PresentationFormat>
  <Paragraphs>83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heronmatematik@hotmail.com</dc:creator>
  <cp:lastModifiedBy>heronmatematik@hotmail.com</cp:lastModifiedBy>
  <cp:revision>31</cp:revision>
  <dcterms:created xsi:type="dcterms:W3CDTF">2013-10-17T05:40:45Z</dcterms:created>
  <dcterms:modified xsi:type="dcterms:W3CDTF">2013-10-18T11:41:00Z</dcterms:modified>
</cp:coreProperties>
</file>